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fntdata" ContentType="application/x-fontdata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
<Relationships xmlns="http://schemas.openxmlformats.org/package/2006/relationships">
    <Relationship Id="rId1"
                  Type="http://schemas.openxmlformats.org/officeDocument/2006/relationships/extended-properties"
                  Target="docProps/app.xml"/>
    <Relationship Id="rId2" Type="http://schemas.openxmlformats.org/package/2006/relationships/metadata/core-properties"
                  Target="docProps/core.xml"/>
    <Relationship Id="rId3" Type="http://schemas.openxmlformats.org/officeDocument/2006/relationships/officeDocument"
                  Target="ppt/presentation.xml"/>
</Relationships>   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 type="screen16x9"/>
  <p:notesSz cx="5143500" cy="9144000"/>
  <p:embeddedFontLst>
    <p:embeddedFont>
      <p:font typeface="ZhenyanGB-Regular" panose="02010601030101010101" pitchFamily="2" charset="-122"/>
      <p:regular r:id="rId10"/>
    </p:embeddedFont>
    <p:embeddedFont>
      <p:font typeface="OPPOSans-B" panose="02010601030101010101" pitchFamily="2" charset="-122"/>
      <p:regular r:id="rId11"/>
    </p:embeddedFont>
    <p:embeddedFont>
      <p:font typeface="OPPOSans-H" panose="02010601030101010101" pitchFamily="2" charset="-122"/>
      <p:regular r:id="rId12"/>
    </p:embeddedFont>
    <p:embeddedFont>
      <p:font typeface="OPPOSans-R" panose="02010601030101010101" pitchFamily="2" charset="-122"/>
      <p:regular r:id="rId1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  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<Relationship Id="rId9" Target="slides/slide8.xml" Type="http://schemas.openxmlformats.org/officeDocument/2006/relationships/slide"/>  <Relationship Id="rId10" Target="fonts/font1.fntdata" Type="http://schemas.openxmlformats.org/officeDocument/2006/relationships/font"/>  <Relationship Id="rId11" Target="fonts/font2.fntdata" Type="http://schemas.openxmlformats.org/officeDocument/2006/relationships/font"/>  <Relationship Id="rId12" Target="fonts/font3.fntdata" Type="http://schemas.openxmlformats.org/officeDocument/2006/relationships/font"/>  <Relationship Id="rId13" Target="fonts/font4.fntdata" Type="http://schemas.openxmlformats.org/officeDocument/2006/relationships/font"/>  <Relationship Id="rId14" Target="presProps.xml" Type="http://schemas.openxmlformats.org/officeDocument/2006/relationships/presProps"/>  <Relationship Id="rId15" Target="viewProps.xml" Type="http://schemas.openxmlformats.org/officeDocument/2006/relationships/viewProps"/>  <Relationship Id="rId16" Target="theme/theme1.xml" Type="http://schemas.openxmlformats.org/officeDocument/2006/relationships/theme"/>  <Relationship Id="rId17" Target="tableStyles.xml" Type="http://schemas.openxmlformats.org/officeDocument/2006/relationships/tableStyles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    <Relationship Id="rId1" Target="../slideMasters/slideMaster1.xml"
                 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  <Relationship Id="rId1" Target="../slideLayouts/slideLayout1.xml"
                  Type="http://schemas.openxmlformats.org/officeDocument/2006/relationships/slideLayout"/>
    <Relationship Id="rId2" Target="../theme/theme1.xml"
                  Type="http://schemas.openxmlformats.org/officeDocument/2006/relationships/theme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3" Type="http://schemas.openxmlformats.org/officeDocument/2006/relationships/image" Target="../media/image9.png"/><Relationship Id="rId105" Type="http://schemas.openxmlformats.org/officeDocument/2006/relationships/image" Target="../media/image6.png"/><Relationship Id="rId107" Type="http://schemas.openxmlformats.org/officeDocument/2006/relationships/image" Target="../media/image1.png"/><Relationship Id="rId108" Type="http://schemas.openxmlformats.org/officeDocument/2006/relationships/image" Target="../media/image2.png"/></Relationships>
</file>

<file path=ppt/slides/_rels/slide2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02" Type="http://schemas.openxmlformats.org/officeDocument/2006/relationships/image" Target="../media/image5.png"/><Relationship Id="rId204" Type="http://schemas.openxmlformats.org/officeDocument/2006/relationships/image" Target="../media/image15.png"/><Relationship Id="rId207" Type="http://schemas.openxmlformats.org/officeDocument/2006/relationships/image" Target="../media/image23.png"/><Relationship Id="rId2010" Type="http://schemas.openxmlformats.org/officeDocument/2006/relationships/image" Target="../media/image3.png"/></Relationships>
</file>

<file path=ppt/slides/_rels/slide3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301" Type="http://schemas.openxmlformats.org/officeDocument/2006/relationships/image" Target="../media/image7.png"/><Relationship Id="rId304" Type="http://schemas.openxmlformats.org/officeDocument/2006/relationships/image" Target="../media/image25.png"/><Relationship Id="rId307" Type="http://schemas.openxmlformats.org/officeDocument/2006/relationships/image" Target="../media/image26.png"/><Relationship Id="rId309" Type="http://schemas.openxmlformats.org/officeDocument/2006/relationships/image" Target="../media/image3.png"/></Relationships>
</file>

<file path=ppt/slides/_rels/slide4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401" Type="http://schemas.openxmlformats.org/officeDocument/2006/relationships/image" Target="../media/image11.png"/><Relationship Id="rId402" Type="http://schemas.openxmlformats.org/officeDocument/2006/relationships/image" Target="../media/image8.png"/><Relationship Id="rId403" Type="http://schemas.openxmlformats.org/officeDocument/2006/relationships/image" Target="../media/image10.png"/><Relationship Id="rId406" Type="http://schemas.openxmlformats.org/officeDocument/2006/relationships/image" Target="../media/image4.png"/><Relationship Id="rId408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501" Type="http://schemas.openxmlformats.org/officeDocument/2006/relationships/image" Target="../media/image27.png"/><Relationship Id="rId504" Type="http://schemas.openxmlformats.org/officeDocument/2006/relationships/image" Target="../media/image16.png"/><Relationship Id="rId507" Type="http://schemas.openxmlformats.org/officeDocument/2006/relationships/image" Target="../media/image18.png"/><Relationship Id="rId5010" Type="http://schemas.openxmlformats.org/officeDocument/2006/relationships/image" Target="../media/image19.png"/><Relationship Id="rId5013" Type="http://schemas.openxmlformats.org/officeDocument/2006/relationships/image" Target="../media/image20.png"/><Relationship Id="rId5016" Type="http://schemas.openxmlformats.org/officeDocument/2006/relationships/image" Target="../media/image17.png"/><Relationship Id="rId5019" Type="http://schemas.openxmlformats.org/officeDocument/2006/relationships/image" Target="../media/image28.png"/><Relationship Id="rId5020" Type="http://schemas.openxmlformats.org/officeDocument/2006/relationships/image" Target="../media/image21.png"/><Relationship Id="rId5021" Type="http://schemas.openxmlformats.org/officeDocument/2006/relationships/image" Target="../media/image24.png"/><Relationship Id="rId5022" Type="http://schemas.openxmlformats.org/officeDocument/2006/relationships/image" Target="../media/image21.png"/><Relationship Id="rId5023" Type="http://schemas.openxmlformats.org/officeDocument/2006/relationships/image" Target="../media/image21.png"/><Relationship Id="rId5024" Type="http://schemas.openxmlformats.org/officeDocument/2006/relationships/image" Target="../media/image21.png"/><Relationship Id="rId5025" Type="http://schemas.openxmlformats.org/officeDocument/2006/relationships/image" Target="../media/image21.png"/><Relationship Id="rId5027" Type="http://schemas.openxmlformats.org/officeDocument/2006/relationships/image" Target="../media/image3.png"/></Relationships>
</file>

<file path=ppt/slides/_rels/slide6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601" Type="http://schemas.openxmlformats.org/officeDocument/2006/relationships/image" Target="../media/image12.png"/><Relationship Id="rId602" Type="http://schemas.openxmlformats.org/officeDocument/2006/relationships/image" Target="../media/image13.png"/><Relationship Id="rId604" Type="http://schemas.openxmlformats.org/officeDocument/2006/relationships/image" Target="../media/image3.png"/></Relationships>
</file>

<file path=ppt/slides/_rels/slide7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701" Type="http://schemas.openxmlformats.org/officeDocument/2006/relationships/image" Target="../media/image22.png"/><Relationship Id="rId703" Type="http://schemas.openxmlformats.org/officeDocument/2006/relationships/image" Target="../media/image14.png"/><Relationship Id="rId705" Type="http://schemas.openxmlformats.org/officeDocument/2006/relationships/image" Target="../media/image3.png"/></Relationships>
</file>

<file path=ppt/slides/_rels/slide8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803" Type="http://schemas.openxmlformats.org/officeDocument/2006/relationships/image" Target="../media/image6.png"/><Relationship Id="rId805" Type="http://schemas.openxmlformats.org/officeDocument/2006/relationships/image" Target="../media/image2.png"/><Relationship Id="rId80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Object 101"/>
          <p:cNvSpPr txBox="1"/>
          <p:nvPr/>
        </p:nvSpPr>
        <p:spPr>
          <a:xfrm>
            <a:off x="2505699" y="3650063"/>
            <a:ext cx="10249010" cy="1917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90000"/>
              </a:lnSpc>
            </a:pPr>
            <a:r>
              <a:rPr sz="14000" i="0" b="0" dirty="0" smtClean="0" lang="zh-CN">
                <a:solidFill>
                  <a:srgbClr val="000000"/>
                </a:solidFill>
                <a:latin typeface="ZhenyanGB-Regular"/>
                <a:ea typeface="ZhenyanGB-Regular"/>
              </a:rPr>
              <a:t>运营</a:t>
            </a:r>
            <a:r>
              <a:rPr sz="14000" i="0" b="0" dirty="0" smtClean="0" lang="zh-CN">
                <a:solidFill>
                  <a:srgbClr val="F55B5D"/>
                </a:solidFill>
                <a:latin typeface="ZhenyanGB-Regular"/>
                <a:ea typeface="ZhenyanGB-Regular"/>
              </a:rPr>
              <a:t>数据</a:t>
            </a:r>
            <a:endParaRPr lang="zh-CN" altLang="en-US"/>
          </a:p>
        </p:txBody>
      </p:sp>
      <p:pic>
        <p:nvPicPr>
          <p:cNvPr id="103" name="image 103"/>
          <p:cNvPicPr>
            <a:picLocks noChangeAspect="1"/>
          </p:cNvPicPr>
          <p:nvPr/>
        </p:nvPicPr>
        <p:blipFill>
          <a:blip r:embed="rId103">
                </a:blip>
          <a:srcRect/>
          <a:stretch>
            <a:fillRect/>
          </a:stretch>
        </p:blipFill>
        <p:spPr>
          <a:xfrm rot="0" flipV="0" flipH="0">
            <a:off x="2607299" y="9045384"/>
            <a:ext cx="5699290" cy="1074098"/>
          </a:xfrm>
          <a:prstGeom prst="rect">
            <a:avLst/>
          </a:prstGeom>
        </p:spPr>
      </p:pic>
      <p:sp>
        <p:nvSpPr>
          <p:cNvPr id="104" name="Object 104"/>
          <p:cNvSpPr txBox="1"/>
          <p:nvPr/>
        </p:nvSpPr>
        <p:spPr>
          <a:xfrm>
            <a:off x="2607299" y="9169683"/>
            <a:ext cx="5699289" cy="673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4400" i="0" b="0" dirty="0" smtClean="0" lang="zh-CN">
                <a:solidFill>
                  <a:srgbClr val="FFFFFF"/>
                </a:solidFill>
                <a:latin typeface="OPPOSans-B"/>
                <a:ea typeface="OPPOSans-B"/>
              </a:rPr>
              <a:t>汇报人：高小定</a:t>
            </a:r>
            <a:endParaRPr lang="zh-CN" altLang="en-US"/>
          </a:p>
        </p:txBody>
      </p:sp>
      <p:pic>
        <p:nvPicPr>
          <p:cNvPr id="105" name="image 105"/>
          <p:cNvPicPr>
            <a:picLocks noChangeAspect="1"/>
          </p:cNvPicPr>
          <p:nvPr/>
        </p:nvPicPr>
        <p:blipFill>
          <a:blip r:embed="rId105">
                </a:blip>
          <a:srcRect/>
          <a:stretch>
            <a:fillRect/>
          </a:stretch>
        </p:blipFill>
        <p:spPr>
          <a:xfrm rot="0" flipV="0" flipH="0">
            <a:off x="12602309" y="1756607"/>
            <a:ext cx="10876215" cy="9694785"/>
          </a:xfrm>
          <a:prstGeom prst="rect">
            <a:avLst/>
          </a:prstGeom>
        </p:spPr>
      </p:pic>
      <p:sp>
        <p:nvSpPr>
          <p:cNvPr id="106" name="Object 106"/>
          <p:cNvSpPr txBox="1"/>
          <p:nvPr/>
        </p:nvSpPr>
        <p:spPr>
          <a:xfrm>
            <a:off x="2505699" y="5732711"/>
            <a:ext cx="10853229" cy="1651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90000"/>
              </a:lnSpc>
            </a:pPr>
            <a:r>
              <a:rPr sz="12000" i="0" b="0" dirty="0" smtClean="0" lang="zh-CN">
                <a:solidFill>
                  <a:srgbClr val="000000"/>
                </a:solidFill>
                <a:latin typeface="OPPOSans-H"/>
                <a:ea typeface="OPPOSans-H"/>
              </a:rPr>
              <a:t>流量看板汇报</a:t>
            </a:r>
            <a:endParaRPr lang="zh-CN" altLang="en-US"/>
          </a:p>
        </p:txBody>
      </p:sp>
      <p:pic>
        <p:nvPicPr>
          <p:cNvPr id="107" name="image 107"/>
          <p:cNvPicPr>
            <a:picLocks noChangeAspect="1"/>
          </p:cNvPicPr>
          <p:nvPr/>
        </p:nvPicPr>
        <p:blipFill>
          <a:blip r:embed="rId107">
                </a:blip>
          <a:srcRect/>
          <a:stretch>
            <a:fillRect/>
          </a:stretch>
        </p:blipFill>
        <p:spPr>
          <a:xfrm rot="0" flipV="0" flipH="0">
            <a:off x="-732207" y="3165356"/>
            <a:ext cx="2196734" cy="7449803"/>
          </a:xfrm>
          <a:prstGeom prst="rect">
            <a:avLst/>
          </a:prstGeom>
        </p:spPr>
      </p:pic>
      <p:pic>
        <p:nvPicPr>
          <p:cNvPr id="108" name="image 108"/>
          <p:cNvPicPr>
            <a:picLocks noChangeAspect="1"/>
          </p:cNvPicPr>
          <p:nvPr/>
        </p:nvPicPr>
        <p:blipFill>
          <a:blip r:embed="rId108">
                </a:blip>
          <a:srcRect/>
          <a:stretch>
            <a:fillRect/>
          </a:stretch>
        </p:blipFill>
        <p:spPr>
          <a:xfrm rot="0" flipV="0" flipH="0">
            <a:off x="2607299" y="12366044"/>
            <a:ext cx="19748339" cy="616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Object 201"/>
          <p:cNvSpPr txBox="1"/>
          <p:nvPr/>
        </p:nvSpPr>
        <p:spPr>
          <a:xfrm>
            <a:off x="3008099" y="11422213"/>
            <a:ext cx="17942447" cy="4191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800" i="0" b="0" dirty="0" smtClean="0" lang="zh-CN">
                <a:solidFill>
                  <a:srgbClr val="333333"/>
                </a:solidFill>
                <a:latin typeface="OPPOSans-R"/>
                <a:ea typeface="OPPOSans-R"/>
              </a:rPr>
              <a:t>网站浏览量在上午10时达到最高趋势，说明用户做PPT的时间大多数是上午工作时间。</a:t>
            </a:r>
            <a:endParaRPr lang="zh-CN" altLang="en-US"/>
          </a:p>
        </p:txBody>
      </p:sp>
      <p:pic>
        <p:nvPicPr>
          <p:cNvPr id="202" name="image 202"/>
          <p:cNvPicPr>
            <a:picLocks noChangeAspect="1"/>
          </p:cNvPicPr>
          <p:nvPr/>
        </p:nvPicPr>
        <p:blipFill>
          <a:blip r:embed="rId202">
                </a:blip>
          <a:srcRect/>
          <a:stretch>
            <a:fillRect/>
          </a:stretch>
        </p:blipFill>
        <p:spPr>
          <a:xfrm rot="0" flipV="0" flipH="0">
            <a:off x="1774721" y="3203743"/>
            <a:ext cx="21836131" cy="7857764"/>
          </a:xfrm>
          <a:prstGeom prst="rect">
            <a:avLst/>
          </a:prstGeom>
        </p:spPr>
      </p:pic>
      <p:grpSp>
        <p:nvGrpSpPr>
          <p:cNvPr id="203" name="组合 203"/>
          <p:cNvGrpSpPr/>
          <p:nvPr/>
        </p:nvGrpSpPr>
        <p:grpSpPr>
          <a:xfrm>
            <a:off x="10668740" y="4624958"/>
            <a:ext cx="1613686" cy="1019768"/>
            <a:chOff x="10668740" y="4624958"/>
            <a:chExt cx="1613686" cy="1019768"/>
          </a:xfrm>
        </p:grpSpPr>
        <p:pic>
          <p:nvPicPr>
            <p:cNvPr id="204" name="image 204"/>
            <p:cNvPicPr>
              <a:picLocks noChangeAspect="1"/>
            </p:cNvPicPr>
            <p:nvPr/>
          </p:nvPicPr>
          <p:blipFill>
            <a:blip r:embed="rId204">
                </a:blip>
            <a:srcRect/>
            <a:stretch>
              <a:fillRect/>
            </a:stretch>
          </p:blipFill>
          <p:spPr>
            <a:xfrm rot="0" flipV="0" flipH="0">
              <a:off x="10745995" y="4624958"/>
              <a:ext cx="1452398" cy="1019768"/>
            </a:xfrm>
            <a:prstGeom prst="rect">
              <a:avLst/>
            </a:prstGeom>
          </p:spPr>
        </p:pic>
        <p:sp>
          <p:nvSpPr>
            <p:cNvPr id="205" name="Object 205"/>
            <p:cNvSpPr txBox="1"/>
            <p:nvPr/>
          </p:nvSpPr>
          <p:spPr>
            <a:xfrm>
              <a:off x="10668740" y="4795974"/>
              <a:ext cx="1613686" cy="4699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3040" i="0" b="1" dirty="0" smtClean="0" lang="zh-CN">
                  <a:solidFill>
                    <a:srgbClr val="FFFFFF"/>
                  </a:solidFill>
                  <a:latin typeface="OPPOSans-B"/>
                  <a:ea typeface="OPPOSans-B"/>
                </a:rPr>
                <a:t>4500</a:t>
              </a:r>
              <a:endParaRPr lang="zh-CN" altLang="en-US"/>
            </a:p>
          </p:txBody>
        </p:sp>
      </p:grpSp>
      <p:grpSp>
        <p:nvGrpSpPr>
          <p:cNvPr id="206" name="组合 206"/>
          <p:cNvGrpSpPr/>
          <p:nvPr/>
        </p:nvGrpSpPr>
        <p:grpSpPr>
          <a:xfrm>
            <a:off x="10668740" y="2451177"/>
            <a:ext cx="1613686" cy="1019768"/>
            <a:chOff x="10668740" y="2451177"/>
            <a:chExt cx="1613686" cy="1019768"/>
          </a:xfrm>
        </p:grpSpPr>
        <p:pic>
          <p:nvPicPr>
            <p:cNvPr id="207" name="image 207"/>
            <p:cNvPicPr>
              <a:picLocks noChangeAspect="1"/>
            </p:cNvPicPr>
            <p:nvPr/>
          </p:nvPicPr>
          <p:blipFill>
            <a:blip r:embed="rId207">
                </a:blip>
            <a:srcRect/>
            <a:stretch>
              <a:fillRect/>
            </a:stretch>
          </p:blipFill>
          <p:spPr>
            <a:xfrm rot="0" flipV="0" flipH="0">
              <a:off x="10749384" y="2451177"/>
              <a:ext cx="1452398" cy="1019768"/>
            </a:xfrm>
            <a:prstGeom prst="rect">
              <a:avLst/>
            </a:prstGeom>
          </p:spPr>
        </p:pic>
        <p:sp>
          <p:nvSpPr>
            <p:cNvPr id="208" name="Object 208"/>
            <p:cNvSpPr txBox="1"/>
            <p:nvPr/>
          </p:nvSpPr>
          <p:spPr>
            <a:xfrm>
              <a:off x="10668740" y="2606743"/>
              <a:ext cx="1613686" cy="4699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3040" i="0" b="1" dirty="0" smtClean="0" lang="zh-CN">
                  <a:solidFill>
                    <a:srgbClr val="FFFFFF"/>
                  </a:solidFill>
                  <a:latin typeface="OPPOSans-B"/>
                  <a:ea typeface="OPPOSans-B"/>
                </a:rPr>
                <a:t>6000</a:t>
              </a:r>
              <a:endParaRPr lang="zh-CN" altLang="en-US"/>
            </a:p>
          </p:txBody>
        </p:sp>
      </p:grpSp>
      <p:sp>
        <p:nvSpPr>
          <p:cNvPr id="209" name="Object 209"/>
          <p:cNvSpPr txBox="1"/>
          <p:nvPr/>
        </p:nvSpPr>
        <p:spPr>
          <a:xfrm>
            <a:off x="2099006" y="717402"/>
            <a:ext cx="8102581" cy="914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60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分日PV/UV</a:t>
            </a:r>
            <a:endParaRPr lang="zh-CN" altLang="en-US"/>
          </a:p>
        </p:txBody>
      </p:sp>
      <p:pic>
        <p:nvPicPr>
          <p:cNvPr id="2010" name="image 2010"/>
          <p:cNvPicPr>
            <a:picLocks noChangeAspect="1"/>
          </p:cNvPicPr>
          <p:nvPr/>
        </p:nvPicPr>
        <p:blipFill>
          <a:blip r:embed="rId2010">
                </a:blip>
          <a:srcRect/>
          <a:stretch>
            <a:fillRect/>
          </a:stretch>
        </p:blipFill>
        <p:spPr>
          <a:xfrm rot="0" flipV="0" flipH="0">
            <a:off x="-275837" y="696377"/>
            <a:ext cx="1888374" cy="10116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image 301"/>
          <p:cNvPicPr>
            <a:picLocks noChangeAspect="1"/>
          </p:cNvPicPr>
          <p:nvPr/>
        </p:nvPicPr>
        <p:blipFill>
          <a:blip r:embed="rId301">
                </a:blip>
          <a:srcRect/>
          <a:stretch>
            <a:fillRect/>
          </a:stretch>
        </p:blipFill>
        <p:spPr>
          <a:xfrm rot="0" flipV="0" flipH="0">
            <a:off x="1375367" y="3821181"/>
            <a:ext cx="21633265" cy="8157333"/>
          </a:xfrm>
          <a:prstGeom prst="rect">
            <a:avLst/>
          </a:prstGeom>
        </p:spPr>
      </p:pic>
      <p:sp>
        <p:nvSpPr>
          <p:cNvPr id="302" name="Object 302"/>
          <p:cNvSpPr txBox="1"/>
          <p:nvPr/>
        </p:nvSpPr>
        <p:spPr>
          <a:xfrm>
            <a:off x="2099006" y="717402"/>
            <a:ext cx="8102581" cy="914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60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分日PV/UV</a:t>
            </a:r>
            <a:endParaRPr lang="zh-CN" altLang="en-US"/>
          </a:p>
        </p:txBody>
      </p:sp>
      <p:grpSp>
        <p:nvGrpSpPr>
          <p:cNvPr id="303" name="组合 303"/>
          <p:cNvGrpSpPr/>
          <p:nvPr/>
        </p:nvGrpSpPr>
        <p:grpSpPr>
          <a:xfrm>
            <a:off x="8058327" y="2922714"/>
            <a:ext cx="1728351" cy="1092231"/>
            <a:chOff x="8058327" y="2922714"/>
            <a:chExt cx="1728351" cy="1092231"/>
          </a:xfrm>
        </p:grpSpPr>
        <p:pic>
          <p:nvPicPr>
            <p:cNvPr id="304" name="image 304"/>
            <p:cNvPicPr>
              <a:picLocks noChangeAspect="1"/>
            </p:cNvPicPr>
            <p:nvPr/>
          </p:nvPicPr>
          <p:blipFill>
            <a:blip r:embed="rId304">
                </a:blip>
            <a:srcRect/>
            <a:stretch>
              <a:fillRect/>
            </a:stretch>
          </p:blipFill>
          <p:spPr>
            <a:xfrm rot="0" flipV="0" flipH="0">
              <a:off x="8144702" y="2922714"/>
              <a:ext cx="1555602" cy="1092231"/>
            </a:xfrm>
            <a:prstGeom prst="rect">
              <a:avLst/>
            </a:prstGeom>
          </p:spPr>
        </p:pic>
        <p:sp>
          <p:nvSpPr>
            <p:cNvPr id="305" name="Object 305"/>
            <p:cNvSpPr txBox="1"/>
            <p:nvPr/>
          </p:nvSpPr>
          <p:spPr>
            <a:xfrm>
              <a:off x="8058327" y="3094749"/>
              <a:ext cx="1728351" cy="4953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3250" i="0" b="1" dirty="0" smtClean="0" lang="zh-CN">
                  <a:solidFill>
                    <a:srgbClr val="FFFFFF"/>
                  </a:solidFill>
                  <a:latin typeface="OPPOSans-B"/>
                  <a:ea typeface="OPPOSans-B"/>
                </a:rPr>
                <a:t>6000</a:t>
              </a:r>
              <a:endParaRPr lang="zh-CN" altLang="en-US"/>
            </a:p>
          </p:txBody>
        </p:sp>
      </p:grpSp>
      <p:grpSp>
        <p:nvGrpSpPr>
          <p:cNvPr id="306" name="组合 306"/>
          <p:cNvGrpSpPr/>
          <p:nvPr/>
        </p:nvGrpSpPr>
        <p:grpSpPr>
          <a:xfrm>
            <a:off x="20099753" y="4922099"/>
            <a:ext cx="1545135" cy="976448"/>
            <a:chOff x="20099753" y="4922099"/>
            <a:chExt cx="1545135" cy="976448"/>
          </a:xfrm>
        </p:grpSpPr>
        <p:pic>
          <p:nvPicPr>
            <p:cNvPr id="307" name="image 307"/>
            <p:cNvPicPr>
              <a:picLocks noChangeAspect="1"/>
            </p:cNvPicPr>
            <p:nvPr/>
          </p:nvPicPr>
          <p:blipFill>
            <a:blip r:embed="rId307">
                </a:blip>
            <a:srcRect/>
            <a:stretch>
              <a:fillRect/>
            </a:stretch>
          </p:blipFill>
          <p:spPr>
            <a:xfrm rot="0" flipV="0" flipH="0">
              <a:off x="20173727" y="4922099"/>
              <a:ext cx="1390699" cy="976448"/>
            </a:xfrm>
            <a:prstGeom prst="rect">
              <a:avLst/>
            </a:prstGeom>
          </p:spPr>
        </p:pic>
        <p:sp>
          <p:nvSpPr>
            <p:cNvPr id="308" name="Object 308"/>
            <p:cNvSpPr txBox="1"/>
            <p:nvPr/>
          </p:nvSpPr>
          <p:spPr>
            <a:xfrm>
              <a:off x="20099753" y="5082614"/>
              <a:ext cx="1545135" cy="431800"/>
            </a:xfrm>
            <a:prstGeom prst="rect">
              <a:avLst/>
            </a:prstGeom>
          </p:spPr>
          <p:txBody>
            <a:bodyPr vert="horz" anchor="t" rtlCol="0" anchorCtr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2910" i="0" b="1" dirty="0" smtClean="0" lang="zh-CN">
                  <a:solidFill>
                    <a:srgbClr val="FFFFFF"/>
                  </a:solidFill>
                  <a:latin typeface="OPPOSans-B"/>
                  <a:ea typeface="OPPOSans-B"/>
                </a:rPr>
                <a:t>5100</a:t>
              </a:r>
              <a:endParaRPr lang="zh-CN" altLang="en-US"/>
            </a:p>
          </p:txBody>
        </p:sp>
      </p:grpSp>
      <p:pic>
        <p:nvPicPr>
          <p:cNvPr id="309" name="image 309"/>
          <p:cNvPicPr>
            <a:picLocks noChangeAspect="1"/>
          </p:cNvPicPr>
          <p:nvPr/>
        </p:nvPicPr>
        <p:blipFill>
          <a:blip r:embed="rId309">
                </a:blip>
          <a:srcRect/>
          <a:stretch>
            <a:fillRect/>
          </a:stretch>
        </p:blipFill>
        <p:spPr>
          <a:xfrm rot="0" flipV="0" flipH="0">
            <a:off x="-275837" y="696377"/>
            <a:ext cx="1888374" cy="10116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image 401"/>
          <p:cNvPicPr>
            <a:picLocks noChangeAspect="1"/>
          </p:cNvPicPr>
          <p:nvPr/>
        </p:nvPicPr>
        <p:blipFill>
          <a:blip r:embed="rId401">
            <a:alphaModFix amt="60000"/>
          </a:blip>
          <a:srcRect/>
          <a:stretch>
            <a:fillRect/>
          </a:stretch>
        </p:blipFill>
        <p:spPr>
          <a:xfrm rot="0" flipV="0" flipH="0">
            <a:off x="2483579" y="10221974"/>
            <a:ext cx="19416840" cy="2133525"/>
          </a:xfrm>
          <a:prstGeom prst="rect">
            <a:avLst/>
          </a:prstGeom>
        </p:spPr>
      </p:pic>
      <p:pic>
        <p:nvPicPr>
          <p:cNvPr id="402" name="image 402"/>
          <p:cNvPicPr>
            <a:picLocks noChangeAspect="1"/>
          </p:cNvPicPr>
          <p:nvPr/>
        </p:nvPicPr>
        <p:blipFill>
          <a:blip r:embed="rId402">
                </a:blip>
          <a:srcRect/>
          <a:stretch>
            <a:fillRect/>
          </a:stretch>
        </p:blipFill>
        <p:spPr>
          <a:xfrm rot="0" flipV="0" flipH="0">
            <a:off x="2483579" y="2501604"/>
            <a:ext cx="12029184" cy="6885166"/>
          </a:xfrm>
          <a:prstGeom prst="rect">
            <a:avLst/>
          </a:prstGeom>
        </p:spPr>
      </p:pic>
      <p:pic>
        <p:nvPicPr>
          <p:cNvPr id="403" name="image 403"/>
          <p:cNvPicPr>
            <a:picLocks noChangeAspect="1"/>
          </p:cNvPicPr>
          <p:nvPr/>
        </p:nvPicPr>
        <p:blipFill>
          <a:blip r:embed="rId403">
                </a:blip>
          <a:srcRect/>
          <a:stretch>
            <a:fillRect/>
          </a:stretch>
        </p:blipFill>
        <p:spPr>
          <a:xfrm rot="0" flipV="0" flipH="0">
            <a:off x="13950584" y="2501604"/>
            <a:ext cx="7423762" cy="7878271"/>
          </a:xfrm>
          <a:prstGeom prst="rect">
            <a:avLst/>
          </a:prstGeom>
        </p:spPr>
      </p:pic>
      <p:sp>
        <p:nvSpPr>
          <p:cNvPr id="404" name="Object 404"/>
          <p:cNvSpPr txBox="1"/>
          <p:nvPr/>
        </p:nvSpPr>
        <p:spPr>
          <a:xfrm>
            <a:off x="3453721" y="10618291"/>
            <a:ext cx="15499322" cy="10668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5000"/>
              </a:lnSpc>
            </a:pPr>
            <a:r>
              <a:rPr sz="2860" i="0" b="1" dirty="0" smtClean="0" lang="zh-CN">
                <a:solidFill>
                  <a:srgbClr val="313131"/>
                </a:solidFill>
                <a:latin typeface="OPPOSans-B"/>
                <a:ea typeface="OPPOSans-B"/>
              </a:rPr>
              <a:t>用户活跃比例较高</a:t>
            </a:r>
            <a:p>
              <a:pPr algn="l">
                <a:br>
                  <a:rPr lang="en-US" altLang="zh-CN" dirty="0"/>
                </a:br>
              </a:pPr>
              <a:endParaRPr lang="zh-CN" altLang="en-US" dirty="0" sz="2860"/>
            </a:p>
            <a:endParaRPr lang="zh-CN" altLang="en-US" sz="2860"/>
          </a:p>
          <a:p>
            <a:pPr algn="l">
              <a:lnSpc>
                <a:spcPct val="125000"/>
              </a:lnSpc>
            </a:pPr>
            <a:r>
              <a:rPr sz="2860" i="0" b="0" dirty="0" smtClean="0" lang="zh-CN">
                <a:solidFill>
                  <a:srgbClr val="313131"/>
                </a:solidFill>
                <a:latin typeface="OPPOSans-R"/>
                <a:ea typeface="OPPOSans-R"/>
              </a:rPr>
              <a:t>这一周 APP 中用户活跃性较好，日均活跃人数较多，活跃比例也较高。</a:t>
            </a:r>
            <a:p>
              <a:pPr algn="l">
                <a:br>
                  <a:rPr lang="en-US" altLang="zh-CN" dirty="0"/>
                </a:br>
              </a:pPr>
              <a:endParaRPr lang="zh-CN" altLang="en-US" dirty="0" sz="2860"/>
            </a:p>
            <a:endParaRPr lang="zh-CN" altLang="en-US" sz="2860"/>
          </a:p>
          <a:p>
            <a:pPr algn="l">
              <a:lnSpc>
                <a:spcPct val="125000"/>
              </a:lnSpc>
            </a:pPr>
            <a:p>
              <a:pPr algn="l">
                <a:br>
                  <a:rPr lang="en-US" altLang="zh-CN" dirty="0"/>
                </a:br>
              </a:pPr>
              <a:endParaRPr lang="zh-CN" altLang="en-US" dirty="0" sz="2860"/>
            </a:p>
            <a:endParaRPr lang="zh-CN" altLang="en-US"/>
          </a:p>
        </p:txBody>
      </p:sp>
      <p:pic>
        <p:nvPicPr>
          <p:cNvPr id="406" name="image 406"/>
          <p:cNvPicPr>
            <a:picLocks noChangeAspect="1"/>
          </p:cNvPicPr>
          <p:nvPr/>
        </p:nvPicPr>
        <p:blipFill>
          <a:blip r:embed="rId406">
                </a:blip>
          <a:srcRect/>
          <a:stretch>
            <a:fillRect/>
          </a:stretch>
        </p:blipFill>
        <p:spPr>
          <a:xfrm rot="0" flipV="0" flipH="0">
            <a:off x="3242903" y="10860633"/>
            <a:ext cx="176900" cy="176900"/>
          </a:xfrm>
          <a:prstGeom prst="rect">
            <a:avLst/>
          </a:prstGeom>
        </p:spPr>
      </p:pic>
      <p:sp>
        <p:nvSpPr>
          <p:cNvPr id="407" name="Object 407"/>
          <p:cNvSpPr txBox="1"/>
          <p:nvPr/>
        </p:nvSpPr>
        <p:spPr>
          <a:xfrm>
            <a:off x="2099006" y="717402"/>
            <a:ext cx="8102581" cy="914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60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用户活跃规模</a:t>
            </a:r>
            <a:endParaRPr lang="zh-CN" altLang="en-US"/>
          </a:p>
        </p:txBody>
      </p:sp>
      <p:pic>
        <p:nvPicPr>
          <p:cNvPr id="408" name="image 408"/>
          <p:cNvPicPr>
            <a:picLocks noChangeAspect="1"/>
          </p:cNvPicPr>
          <p:nvPr/>
        </p:nvPicPr>
        <p:blipFill>
          <a:blip r:embed="rId408">
                </a:blip>
          <a:srcRect/>
          <a:stretch>
            <a:fillRect/>
          </a:stretch>
        </p:blipFill>
        <p:spPr>
          <a:xfrm rot="0" flipV="0" flipH="0">
            <a:off x="-275837" y="696377"/>
            <a:ext cx="1888374" cy="10116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image 501"/>
          <p:cNvPicPr>
            <a:picLocks noChangeAspect="1"/>
          </p:cNvPicPr>
          <p:nvPr/>
        </p:nvPicPr>
        <p:blipFill>
          <a:blip r:embed="rId501">
                </a:blip>
          <a:srcRect/>
          <a:stretch>
            <a:fillRect/>
          </a:stretch>
        </p:blipFill>
        <p:spPr>
          <a:xfrm rot="0" flipV="0" flipH="0">
            <a:off x="17117079" y="5458325"/>
            <a:ext cx="1446460" cy="1446460"/>
          </a:xfrm>
          <a:prstGeom prst="rect">
            <a:avLst/>
          </a:prstGeom>
        </p:spPr>
      </p:pic>
      <p:sp>
        <p:nvSpPr>
          <p:cNvPr id="502" name="Object 502"/>
          <p:cNvSpPr txBox="1"/>
          <p:nvPr/>
        </p:nvSpPr>
        <p:spPr>
          <a:xfrm>
            <a:off x="17247133" y="5934064"/>
            <a:ext cx="1186351" cy="380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5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2000</a:t>
            </a:r>
            <a:endParaRPr lang="zh-CN" altLang="en-US"/>
          </a:p>
        </p:txBody>
      </p:sp>
      <p:sp>
        <p:nvSpPr>
          <p:cNvPr id="503" name="Object 503"/>
          <p:cNvSpPr txBox="1"/>
          <p:nvPr/>
        </p:nvSpPr>
        <p:spPr>
          <a:xfrm>
            <a:off x="18744093" y="5686643"/>
            <a:ext cx="2140616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800" i="0" b="0" dirty="0" smtClean="0" lang="zh-CN">
                <a:solidFill>
                  <a:srgbClr val="010101"/>
                </a:solidFill>
                <a:latin typeface="OPPOSans-B"/>
                <a:ea typeface="OPPOSans-B"/>
              </a:rPr>
              <a:t>广东</a:t>
            </a:r>
            <a:endParaRPr lang="zh-CN" altLang="en-US"/>
          </a:p>
        </p:txBody>
      </p:sp>
      <p:pic>
        <p:nvPicPr>
          <p:cNvPr id="504" name="image 504"/>
          <p:cNvPicPr>
            <a:picLocks noChangeAspect="1"/>
          </p:cNvPicPr>
          <p:nvPr/>
        </p:nvPicPr>
        <p:blipFill>
          <a:blip r:embed="rId504">
                </a:blip>
          <a:srcRect/>
          <a:stretch>
            <a:fillRect/>
          </a:stretch>
        </p:blipFill>
        <p:spPr>
          <a:xfrm rot="0" flipV="0" flipH="0">
            <a:off x="17117079" y="7082303"/>
            <a:ext cx="1446460" cy="1446460"/>
          </a:xfrm>
          <a:prstGeom prst="rect">
            <a:avLst/>
          </a:prstGeom>
        </p:spPr>
      </p:pic>
      <p:sp>
        <p:nvSpPr>
          <p:cNvPr id="505" name="Object 505"/>
          <p:cNvSpPr txBox="1"/>
          <p:nvPr/>
        </p:nvSpPr>
        <p:spPr>
          <a:xfrm>
            <a:off x="17272408" y="7570731"/>
            <a:ext cx="1135801" cy="380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5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1900</a:t>
            </a:r>
            <a:endParaRPr lang="zh-CN" altLang="en-US"/>
          </a:p>
        </p:txBody>
      </p:sp>
      <p:sp>
        <p:nvSpPr>
          <p:cNvPr id="506" name="Object 506"/>
          <p:cNvSpPr txBox="1"/>
          <p:nvPr/>
        </p:nvSpPr>
        <p:spPr>
          <a:xfrm>
            <a:off x="18746273" y="7285245"/>
            <a:ext cx="2138433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800" i="0" b="0" dirty="0" smtClean="0" lang="zh-CN">
                <a:solidFill>
                  <a:srgbClr val="010101"/>
                </a:solidFill>
                <a:latin typeface="OPPOSans-B"/>
                <a:ea typeface="OPPOSans-B"/>
              </a:rPr>
              <a:t>浙江</a:t>
            </a:r>
            <a:endParaRPr lang="zh-CN" altLang="en-US"/>
          </a:p>
        </p:txBody>
      </p:sp>
      <p:pic>
        <p:nvPicPr>
          <p:cNvPr id="507" name="image 507"/>
          <p:cNvPicPr>
            <a:picLocks noChangeAspect="1"/>
          </p:cNvPicPr>
          <p:nvPr/>
        </p:nvPicPr>
        <p:blipFill>
          <a:blip r:embed="rId507">
                </a:blip>
          <a:srcRect/>
          <a:stretch>
            <a:fillRect/>
          </a:stretch>
        </p:blipFill>
        <p:spPr>
          <a:xfrm rot="0" flipV="0" flipH="0">
            <a:off x="17117079" y="2349938"/>
            <a:ext cx="1446460" cy="1446460"/>
          </a:xfrm>
          <a:prstGeom prst="rect">
            <a:avLst/>
          </a:prstGeom>
        </p:spPr>
      </p:pic>
      <p:sp>
        <p:nvSpPr>
          <p:cNvPr id="508" name="Object 508"/>
          <p:cNvSpPr txBox="1"/>
          <p:nvPr/>
        </p:nvSpPr>
        <p:spPr>
          <a:xfrm>
            <a:off x="17270327" y="2800300"/>
            <a:ext cx="1139963" cy="380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5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3200</a:t>
            </a:r>
            <a:endParaRPr lang="zh-CN" altLang="en-US"/>
          </a:p>
        </p:txBody>
      </p:sp>
      <p:sp>
        <p:nvSpPr>
          <p:cNvPr id="509" name="Object 509"/>
          <p:cNvSpPr txBox="1"/>
          <p:nvPr/>
        </p:nvSpPr>
        <p:spPr>
          <a:xfrm>
            <a:off x="18752023" y="2552880"/>
            <a:ext cx="2132694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800" i="0" b="0" dirty="0" smtClean="0" lang="zh-CN">
                <a:solidFill>
                  <a:srgbClr val="010101"/>
                </a:solidFill>
                <a:latin typeface="OPPOSans-B"/>
                <a:ea typeface="OPPOSans-B"/>
              </a:rPr>
              <a:t>福建</a:t>
            </a:r>
            <a:endParaRPr lang="zh-CN" altLang="en-US"/>
          </a:p>
        </p:txBody>
      </p:sp>
      <p:pic>
        <p:nvPicPr>
          <p:cNvPr id="5010" name="image 5010"/>
          <p:cNvPicPr>
            <a:picLocks noChangeAspect="1"/>
          </p:cNvPicPr>
          <p:nvPr/>
        </p:nvPicPr>
        <p:blipFill>
          <a:blip r:embed="rId5010">
                </a:blip>
          <a:srcRect/>
          <a:stretch>
            <a:fillRect/>
          </a:stretch>
        </p:blipFill>
        <p:spPr>
          <a:xfrm rot="0" flipV="0" flipH="0">
            <a:off x="17117079" y="3885099"/>
            <a:ext cx="1446460" cy="1446460"/>
          </a:xfrm>
          <a:prstGeom prst="rect">
            <a:avLst/>
          </a:prstGeom>
        </p:spPr>
      </p:pic>
      <p:sp>
        <p:nvSpPr>
          <p:cNvPr id="5011" name="Object 5011"/>
          <p:cNvSpPr txBox="1"/>
          <p:nvPr/>
        </p:nvSpPr>
        <p:spPr>
          <a:xfrm>
            <a:off x="17270327" y="4379870"/>
            <a:ext cx="1139963" cy="380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5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3000</a:t>
            </a:r>
            <a:endParaRPr lang="zh-CN" altLang="en-US"/>
          </a:p>
        </p:txBody>
      </p:sp>
      <p:sp>
        <p:nvSpPr>
          <p:cNvPr id="5012" name="Object 5012"/>
          <p:cNvSpPr txBox="1"/>
          <p:nvPr/>
        </p:nvSpPr>
        <p:spPr>
          <a:xfrm>
            <a:off x="18736336" y="4164170"/>
            <a:ext cx="2148381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800" i="0" b="0" dirty="0" smtClean="0" lang="zh-CN">
                <a:solidFill>
                  <a:srgbClr val="010101"/>
                </a:solidFill>
                <a:latin typeface="OPPOSans-B"/>
                <a:ea typeface="OPPOSans-B"/>
              </a:rPr>
              <a:t>湖南</a:t>
            </a:r>
            <a:endParaRPr lang="zh-CN" altLang="en-US"/>
          </a:p>
        </p:txBody>
      </p:sp>
      <p:pic>
        <p:nvPicPr>
          <p:cNvPr id="5013" name="image 5013"/>
          <p:cNvPicPr>
            <a:picLocks noChangeAspect="1"/>
          </p:cNvPicPr>
          <p:nvPr/>
        </p:nvPicPr>
        <p:blipFill>
          <a:blip r:embed="rId5013">
                </a:blip>
          <a:srcRect/>
          <a:stretch>
            <a:fillRect/>
          </a:stretch>
        </p:blipFill>
        <p:spPr>
          <a:xfrm rot="0" flipV="0" flipH="0">
            <a:off x="17117079" y="8706282"/>
            <a:ext cx="1446460" cy="1446460"/>
          </a:xfrm>
          <a:prstGeom prst="rect">
            <a:avLst/>
          </a:prstGeom>
        </p:spPr>
      </p:pic>
      <p:sp>
        <p:nvSpPr>
          <p:cNvPr id="5014" name="Object 5014"/>
          <p:cNvSpPr txBox="1"/>
          <p:nvPr/>
        </p:nvSpPr>
        <p:spPr>
          <a:xfrm>
            <a:off x="17272408" y="9169333"/>
            <a:ext cx="1135801" cy="380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5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1500</a:t>
            </a:r>
            <a:endParaRPr lang="zh-CN" altLang="en-US"/>
          </a:p>
        </p:txBody>
      </p:sp>
      <p:sp>
        <p:nvSpPr>
          <p:cNvPr id="5015" name="Object 5015"/>
          <p:cNvSpPr txBox="1"/>
          <p:nvPr/>
        </p:nvSpPr>
        <p:spPr>
          <a:xfrm>
            <a:off x="18750635" y="8921912"/>
            <a:ext cx="2134081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800" i="0" b="0" dirty="0" smtClean="0" lang="zh-CN">
                <a:solidFill>
                  <a:srgbClr val="010101"/>
                </a:solidFill>
                <a:latin typeface="OPPOSans-B"/>
                <a:ea typeface="OPPOSans-B"/>
              </a:rPr>
              <a:t>江西</a:t>
            </a:r>
            <a:endParaRPr lang="zh-CN" altLang="en-US"/>
          </a:p>
        </p:txBody>
      </p:sp>
      <p:pic>
        <p:nvPicPr>
          <p:cNvPr id="5016" name="image 5016"/>
          <p:cNvPicPr>
            <a:picLocks noChangeAspect="1"/>
          </p:cNvPicPr>
          <p:nvPr/>
        </p:nvPicPr>
        <p:blipFill>
          <a:blip r:embed="rId5016">
                </a:blip>
          <a:srcRect/>
          <a:stretch>
            <a:fillRect/>
          </a:stretch>
        </p:blipFill>
        <p:spPr>
          <a:xfrm rot="0" flipV="0" flipH="0">
            <a:off x="17117079" y="10317631"/>
            <a:ext cx="1446460" cy="1459148"/>
          </a:xfrm>
          <a:prstGeom prst="rect">
            <a:avLst/>
          </a:prstGeom>
        </p:spPr>
      </p:pic>
      <p:sp>
        <p:nvSpPr>
          <p:cNvPr id="5017" name="Object 5017"/>
          <p:cNvSpPr txBox="1"/>
          <p:nvPr/>
        </p:nvSpPr>
        <p:spPr>
          <a:xfrm>
            <a:off x="17272415" y="10774338"/>
            <a:ext cx="1135788" cy="380999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500" i="0" b="0" dirty="0" smtClean="0" lang="zh-CN">
                <a:solidFill>
                  <a:srgbClr val="FFFFFF"/>
                </a:solidFill>
                <a:latin typeface="OPPOSans-H"/>
                <a:ea typeface="OPPOSans-H"/>
              </a:rPr>
              <a:t>1000</a:t>
            </a:r>
            <a:endParaRPr lang="zh-CN" altLang="en-US"/>
          </a:p>
        </p:txBody>
      </p:sp>
      <p:sp>
        <p:nvSpPr>
          <p:cNvPr id="5018" name="Object 5018"/>
          <p:cNvSpPr txBox="1"/>
          <p:nvPr/>
        </p:nvSpPr>
        <p:spPr>
          <a:xfrm>
            <a:off x="18744093" y="10533261"/>
            <a:ext cx="1997251" cy="7366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4800" i="0" b="0" dirty="0" smtClean="0" lang="zh-CN">
                <a:solidFill>
                  <a:srgbClr val="010101"/>
                </a:solidFill>
                <a:latin typeface="OPPOSans-B"/>
                <a:ea typeface="OPPOSans-B"/>
              </a:rPr>
              <a:t>广西</a:t>
            </a:r>
            <a:endParaRPr lang="zh-CN" altLang="en-US"/>
          </a:p>
        </p:txBody>
      </p:sp>
      <p:pic>
        <p:nvPicPr>
          <p:cNvPr id="5019" name="image 5019"/>
          <p:cNvPicPr>
            <a:picLocks noChangeAspect="1"/>
          </p:cNvPicPr>
          <p:nvPr/>
        </p:nvPicPr>
        <p:blipFill>
          <a:blip r:embed="rId5019">
                </a:blip>
          <a:srcRect/>
          <a:stretch>
            <a:fillRect/>
          </a:stretch>
        </p:blipFill>
        <p:spPr>
          <a:xfrm rot="0" flipV="1" flipH="0">
            <a:off x="1758167" y="2174212"/>
            <a:ext cx="14362782" cy="10320053"/>
          </a:xfrm>
          <a:prstGeom prst="rect">
            <a:avLst/>
          </a:prstGeom>
        </p:spPr>
      </p:pic>
      <p:pic>
        <p:nvPicPr>
          <p:cNvPr id="5020" name="image 5020"/>
          <p:cNvPicPr>
            <a:picLocks noChangeAspect="1"/>
          </p:cNvPicPr>
          <p:nvPr/>
        </p:nvPicPr>
        <p:blipFill>
          <a:blip r:embed="rId5020">
                </a:blip>
          <a:srcRect/>
          <a:stretch>
            <a:fillRect/>
          </a:stretch>
        </p:blipFill>
        <p:spPr>
          <a:xfrm rot="0" flipV="0" flipH="0">
            <a:off x="11643311" y="8791716"/>
            <a:ext cx="540426" cy="683480"/>
          </a:xfrm>
          <a:prstGeom prst="rect">
            <a:avLst/>
          </a:prstGeom>
        </p:spPr>
      </p:pic>
      <p:pic>
        <p:nvPicPr>
          <p:cNvPr id="5021" name="image 5021"/>
          <p:cNvPicPr>
            <a:picLocks noChangeAspect="1"/>
          </p:cNvPicPr>
          <p:nvPr/>
        </p:nvPicPr>
        <p:blipFill>
          <a:blip r:embed="rId5021">
                </a:blip>
          <a:srcRect/>
          <a:stretch>
            <a:fillRect/>
          </a:stretch>
        </p:blipFill>
        <p:spPr>
          <a:xfrm rot="0" flipV="0" flipH="0">
            <a:off x="11184862" y="9692536"/>
            <a:ext cx="540426" cy="683480"/>
          </a:xfrm>
          <a:prstGeom prst="rect">
            <a:avLst/>
          </a:prstGeom>
        </p:spPr>
      </p:pic>
      <p:pic>
        <p:nvPicPr>
          <p:cNvPr id="5022" name="image 5022"/>
          <p:cNvPicPr>
            <a:picLocks noChangeAspect="1"/>
          </p:cNvPicPr>
          <p:nvPr/>
        </p:nvPicPr>
        <p:blipFill>
          <a:blip r:embed="rId5022">
                </a:blip>
          <a:srcRect/>
          <a:stretch>
            <a:fillRect/>
          </a:stretch>
        </p:blipFill>
        <p:spPr>
          <a:xfrm rot="0" flipV="0" flipH="0">
            <a:off x="10552090" y="9133456"/>
            <a:ext cx="540426" cy="683480"/>
          </a:xfrm>
          <a:prstGeom prst="rect">
            <a:avLst/>
          </a:prstGeom>
        </p:spPr>
      </p:pic>
      <p:pic>
        <p:nvPicPr>
          <p:cNvPr id="5023" name="image 5023"/>
          <p:cNvPicPr>
            <a:picLocks noChangeAspect="1"/>
          </p:cNvPicPr>
          <p:nvPr/>
        </p:nvPicPr>
        <p:blipFill>
          <a:blip r:embed="rId5023">
                </a:blip>
          <a:srcRect/>
          <a:stretch>
            <a:fillRect/>
          </a:stretch>
        </p:blipFill>
        <p:spPr>
          <a:xfrm rot="0" flipV="0" flipH="0">
            <a:off x="10087715" y="10376017"/>
            <a:ext cx="540426" cy="683480"/>
          </a:xfrm>
          <a:prstGeom prst="rect">
            <a:avLst/>
          </a:prstGeom>
        </p:spPr>
      </p:pic>
      <p:pic>
        <p:nvPicPr>
          <p:cNvPr id="5024" name="image 5024"/>
          <p:cNvPicPr>
            <a:picLocks noChangeAspect="1"/>
          </p:cNvPicPr>
          <p:nvPr/>
        </p:nvPicPr>
        <p:blipFill>
          <a:blip r:embed="rId5024">
                </a:blip>
          <a:srcRect/>
          <a:stretch>
            <a:fillRect/>
          </a:stretch>
        </p:blipFill>
        <p:spPr>
          <a:xfrm rot="0" flipV="0" flipH="0">
            <a:off x="9645560" y="9256208"/>
            <a:ext cx="540426" cy="683480"/>
          </a:xfrm>
          <a:prstGeom prst="rect">
            <a:avLst/>
          </a:prstGeom>
        </p:spPr>
      </p:pic>
      <p:pic>
        <p:nvPicPr>
          <p:cNvPr id="5025" name="image 5025"/>
          <p:cNvPicPr>
            <a:picLocks noChangeAspect="1"/>
          </p:cNvPicPr>
          <p:nvPr/>
        </p:nvPicPr>
        <p:blipFill>
          <a:blip r:embed="rId5025">
                </a:blip>
          <a:srcRect/>
          <a:stretch>
            <a:fillRect/>
          </a:stretch>
        </p:blipFill>
        <p:spPr>
          <a:xfrm rot="0" flipV="0" flipH="0">
            <a:off x="8939558" y="10489526"/>
            <a:ext cx="540426" cy="683480"/>
          </a:xfrm>
          <a:prstGeom prst="rect">
            <a:avLst/>
          </a:prstGeom>
        </p:spPr>
      </p:pic>
      <p:sp>
        <p:nvSpPr>
          <p:cNvPr id="5026" name="Object 5026"/>
          <p:cNvSpPr txBox="1"/>
          <p:nvPr/>
        </p:nvSpPr>
        <p:spPr>
          <a:xfrm>
            <a:off x="2099006" y="717402"/>
            <a:ext cx="8102581" cy="914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60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分地域访问情况</a:t>
            </a:r>
            <a:endParaRPr lang="zh-CN" altLang="en-US"/>
          </a:p>
        </p:txBody>
      </p:sp>
      <p:pic>
        <p:nvPicPr>
          <p:cNvPr id="5027" name="image 5027"/>
          <p:cNvPicPr>
            <a:picLocks noChangeAspect="1"/>
          </p:cNvPicPr>
          <p:nvPr/>
        </p:nvPicPr>
        <p:blipFill>
          <a:blip r:embed="rId5027">
                </a:blip>
          <a:srcRect/>
          <a:stretch>
            <a:fillRect/>
          </a:stretch>
        </p:blipFill>
        <p:spPr>
          <a:xfrm rot="0" flipV="0" flipH="0">
            <a:off x="-275837" y="696377"/>
            <a:ext cx="1888374" cy="101162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image 601"/>
          <p:cNvPicPr>
            <a:picLocks noChangeAspect="1"/>
          </p:cNvPicPr>
          <p:nvPr/>
        </p:nvPicPr>
        <p:blipFill>
          <a:blip r:embed="rId601">
                </a:blip>
          <a:srcRect/>
          <a:stretch>
            <a:fillRect/>
          </a:stretch>
        </p:blipFill>
        <p:spPr>
          <a:xfrm rot="0" flipV="0" flipH="0">
            <a:off x="1384974" y="2383396"/>
            <a:ext cx="9962748" cy="9536576"/>
          </a:xfrm>
          <a:prstGeom prst="rect">
            <a:avLst/>
          </a:prstGeom>
        </p:spPr>
      </p:pic>
      <p:pic>
        <p:nvPicPr>
          <p:cNvPr id="602" name="image 602"/>
          <p:cNvPicPr>
            <a:picLocks noChangeAspect="1"/>
          </p:cNvPicPr>
          <p:nvPr/>
        </p:nvPicPr>
        <p:blipFill>
          <a:blip r:embed="rId602">
                </a:blip>
          <a:srcRect/>
          <a:stretch>
            <a:fillRect/>
          </a:stretch>
        </p:blipFill>
        <p:spPr>
          <a:xfrm rot="0" flipV="0" flipH="0">
            <a:off x="12192000" y="2803595"/>
            <a:ext cx="10321664" cy="9116376"/>
          </a:xfrm>
          <a:prstGeom prst="rect">
            <a:avLst/>
          </a:prstGeom>
        </p:spPr>
      </p:pic>
      <p:sp>
        <p:nvSpPr>
          <p:cNvPr id="603" name="Object 603"/>
          <p:cNvSpPr txBox="1"/>
          <p:nvPr/>
        </p:nvSpPr>
        <p:spPr>
          <a:xfrm>
            <a:off x="2099006" y="717402"/>
            <a:ext cx="8102581" cy="914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60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渠道流量分析</a:t>
            </a:r>
            <a:endParaRPr lang="zh-CN" altLang="en-US"/>
          </a:p>
        </p:txBody>
      </p:sp>
      <p:pic>
        <p:nvPicPr>
          <p:cNvPr id="604" name="image 604"/>
          <p:cNvPicPr>
            <a:picLocks noChangeAspect="1"/>
          </p:cNvPicPr>
          <p:nvPr/>
        </p:nvPicPr>
        <p:blipFill>
          <a:blip r:embed="rId604">
                </a:blip>
          <a:srcRect/>
          <a:stretch>
            <a:fillRect/>
          </a:stretch>
        </p:blipFill>
        <p:spPr>
          <a:xfrm rot="0" flipV="0" flipH="0">
            <a:off x="-275837" y="696377"/>
            <a:ext cx="1888374" cy="10116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image 701"/>
          <p:cNvPicPr>
            <a:picLocks noChangeAspect="1"/>
          </p:cNvPicPr>
          <p:nvPr/>
        </p:nvPicPr>
        <p:blipFill>
          <a:blip r:embed="rId701">
                </a:blip>
          <a:srcRect/>
          <a:stretch>
            <a:fillRect/>
          </a:stretch>
        </p:blipFill>
        <p:spPr>
          <a:xfrm rot="0" flipV="0" flipH="0">
            <a:off x="11634359" y="4493129"/>
            <a:ext cx="9599627" cy="5320939"/>
          </a:xfrm>
          <a:prstGeom prst="rect">
            <a:avLst/>
          </a:prstGeom>
        </p:spPr>
      </p:pic>
      <p:sp>
        <p:nvSpPr>
          <p:cNvPr id="702" name="Object 702"/>
          <p:cNvSpPr txBox="1"/>
          <p:nvPr/>
        </p:nvSpPr>
        <p:spPr>
          <a:xfrm>
            <a:off x="12893636" y="5882751"/>
            <a:ext cx="7240165" cy="2032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25000"/>
              </a:lnSpc>
            </a:pPr>
            <a:r>
              <a:rPr sz="3600" i="0" b="0" dirty="0" smtClean="0" lang="zh-CN">
                <a:solidFill>
                  <a:srgbClr val="333333"/>
                </a:solidFill>
                <a:latin typeface="OPPOSans-R"/>
                <a:ea typeface="OPPOSans-R"/>
              </a:rPr>
              <a:t>网站浏览量在上午10时达到最高趋势，说明用户做PPT的时间大多数是上午工作时间。</a:t>
            </a:r>
            <a:endParaRPr lang="zh-CN" altLang="en-US"/>
          </a:p>
        </p:txBody>
      </p:sp>
      <p:pic>
        <p:nvPicPr>
          <p:cNvPr id="703" name="image 703"/>
          <p:cNvPicPr>
            <a:picLocks noChangeAspect="1"/>
          </p:cNvPicPr>
          <p:nvPr/>
        </p:nvPicPr>
        <p:blipFill>
          <a:blip r:embed="rId703">
                </a:blip>
          <a:srcRect/>
          <a:stretch>
            <a:fillRect/>
          </a:stretch>
        </p:blipFill>
        <p:spPr>
          <a:xfrm rot="0" flipV="0" flipH="0">
            <a:off x="1505708" y="2931679"/>
            <a:ext cx="9714162" cy="9247067"/>
          </a:xfrm>
          <a:prstGeom prst="rect">
            <a:avLst/>
          </a:prstGeom>
        </p:spPr>
      </p:pic>
      <p:sp>
        <p:nvSpPr>
          <p:cNvPr id="704" name="Object 704"/>
          <p:cNvSpPr txBox="1"/>
          <p:nvPr/>
        </p:nvSpPr>
        <p:spPr>
          <a:xfrm>
            <a:off x="2099006" y="717402"/>
            <a:ext cx="8102581" cy="9144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sz="6000" i="0" b="0" dirty="0" smtClean="0" lang="zh-CN">
                <a:solidFill>
                  <a:srgbClr val="000000"/>
                </a:solidFill>
                <a:latin typeface="OPPOSans-B"/>
                <a:ea typeface="OPPOSans-B"/>
              </a:rPr>
              <a:t>新老访客分析</a:t>
            </a:r>
            <a:endParaRPr lang="zh-CN" altLang="en-US"/>
          </a:p>
        </p:txBody>
      </p:sp>
      <p:pic>
        <p:nvPicPr>
          <p:cNvPr id="705" name="image 705"/>
          <p:cNvPicPr>
            <a:picLocks noChangeAspect="1"/>
          </p:cNvPicPr>
          <p:nvPr/>
        </p:nvPicPr>
        <p:blipFill>
          <a:blip r:embed="rId705">
                </a:blip>
          <a:srcRect/>
          <a:stretch>
            <a:fillRect/>
          </a:stretch>
        </p:blipFill>
        <p:spPr>
          <a:xfrm rot="0" flipV="0" flipH="0">
            <a:off x="-275837" y="696377"/>
            <a:ext cx="1888374" cy="10116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Object 801"/>
          <p:cNvSpPr txBox="1"/>
          <p:nvPr/>
        </p:nvSpPr>
        <p:spPr>
          <a:xfrm>
            <a:off x="2505699" y="4684476"/>
            <a:ext cx="10249010" cy="19177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90000"/>
              </a:lnSpc>
            </a:pPr>
            <a:r>
              <a:rPr sz="14000" i="0" b="0" dirty="0" smtClean="0" lang="zh-CN">
                <a:solidFill>
                  <a:srgbClr val="000000"/>
                </a:solidFill>
                <a:latin typeface="ZhenyanGB-Regular"/>
                <a:ea typeface="ZhenyanGB-Regular"/>
              </a:rPr>
              <a:t>谢谢</a:t>
            </a:r>
            <a:r>
              <a:rPr sz="14000" i="0" b="0" dirty="0" smtClean="0" lang="zh-CN">
                <a:solidFill>
                  <a:srgbClr val="F55B5D"/>
                </a:solidFill>
                <a:latin typeface="ZhenyanGB-Regular"/>
                <a:ea typeface="ZhenyanGB-Regular"/>
              </a:rPr>
              <a:t>观看</a:t>
            </a:r>
            <a:endParaRPr lang="zh-CN" altLang="en-US"/>
          </a:p>
        </p:txBody>
      </p:sp>
      <p:pic>
        <p:nvPicPr>
          <p:cNvPr id="803" name="image 803"/>
          <p:cNvPicPr>
            <a:picLocks noChangeAspect="1"/>
          </p:cNvPicPr>
          <p:nvPr/>
        </p:nvPicPr>
        <p:blipFill>
          <a:blip r:embed="rId803">
                </a:blip>
          <a:srcRect/>
          <a:stretch>
            <a:fillRect/>
          </a:stretch>
        </p:blipFill>
        <p:spPr>
          <a:xfrm rot="0" flipV="0" flipH="0">
            <a:off x="12192000" y="2010607"/>
            <a:ext cx="10876215" cy="9694785"/>
          </a:xfrm>
          <a:prstGeom prst="rect">
            <a:avLst/>
          </a:prstGeom>
        </p:spPr>
      </p:pic>
      <p:sp>
        <p:nvSpPr>
          <p:cNvPr id="804" name="Object 804"/>
          <p:cNvSpPr txBox="1"/>
          <p:nvPr/>
        </p:nvSpPr>
        <p:spPr>
          <a:xfrm>
            <a:off x="2505699" y="6767124"/>
            <a:ext cx="10853229" cy="1651000"/>
          </a:xfrm>
          <a:prstGeom prst="rect">
            <a:avLst/>
          </a:prstGeom>
        </p:spPr>
        <p:txBody>
          <a:bodyPr vert="horz" anchor="t" rtlCol="0" anchorCtr="0">
            <a:noAutofit/>
          </a:bodyPr>
          <a:lstStyle/>
          <a:p>
            <a:pPr algn="l">
              <a:lnSpc>
                <a:spcPct val="90000"/>
              </a:lnSpc>
            </a:pPr>
            <a:r>
              <a:rPr sz="12000" i="0" b="0" dirty="0" smtClean="0" lang="zh-CN">
                <a:solidFill>
                  <a:srgbClr val="000000"/>
                </a:solidFill>
                <a:latin typeface="OPPOSans-H"/>
                <a:ea typeface="OPPOSans-H"/>
              </a:rPr>
              <a:t>THE END</a:t>
            </a:r>
            <a:endParaRPr lang="zh-CN" altLang="en-US"/>
          </a:p>
        </p:txBody>
      </p:sp>
      <p:pic>
        <p:nvPicPr>
          <p:cNvPr id="805" name="image 805"/>
          <p:cNvPicPr>
            <a:picLocks noChangeAspect="1"/>
          </p:cNvPicPr>
          <p:nvPr/>
        </p:nvPicPr>
        <p:blipFill>
          <a:blip r:embed="rId805">
                </a:blip>
          <a:srcRect/>
          <a:stretch>
            <a:fillRect/>
          </a:stretch>
        </p:blipFill>
        <p:spPr>
          <a:xfrm rot="0" flipV="0" flipH="0">
            <a:off x="2607299" y="12366044"/>
            <a:ext cx="19748339" cy="61630"/>
          </a:xfrm>
          <a:prstGeom prst="rect">
            <a:avLst/>
          </a:prstGeom>
        </p:spPr>
      </p:pic>
      <p:pic>
        <p:nvPicPr>
          <p:cNvPr id="806" name="image 806"/>
          <p:cNvPicPr>
            <a:picLocks noChangeAspect="1"/>
          </p:cNvPicPr>
          <p:nvPr/>
        </p:nvPicPr>
        <p:blipFill>
          <a:blip r:embed="rId806">
                </a:blip>
          <a:srcRect/>
          <a:stretch>
            <a:fillRect/>
          </a:stretch>
        </p:blipFill>
        <p:spPr>
          <a:xfrm rot="0" flipV="0" flipH="0">
            <a:off x="-732207" y="3419356"/>
            <a:ext cx="2196734" cy="74498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Company>稿定设计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稿定设计 ppt</dc:title>
  <dc:subject>www.gaoding.com</dc:subject>
  <dc:creator>稿定设计</dc:creator>
  <cp:lastModifiedBy>稿定设计</cp:lastModifiedBy>
  <cp:revision>1</cp:revision>
  <dcterms:created xsi:type="dcterms:W3CDTF">2020-12-02T14:36:55.955Z</dcterms:created>
  <dcterms:modified xsi:type="dcterms:W3CDTF">2020-12-02T14:36:55.955Z</dcterms:modified>
</cp:coreProperties>
</file>